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Amatic SC" pitchFamily="2" charset="-79"/>
      <p:regular r:id="rId11"/>
      <p:bold r:id="rId12"/>
    </p:embeddedFont>
    <p:embeddedFont>
      <p:font typeface="Montserrat" pitchFamily="2" charset="77"/>
      <p:regular r:id="rId13"/>
      <p:bold r:id="rId14"/>
      <p:italic r:id="rId15"/>
      <p:boldItalic r:id="rId16"/>
    </p:embeddedFont>
    <p:embeddedFont>
      <p:font typeface="Oswald" pitchFamily="2" charset="77"/>
      <p:regular r:id="rId17"/>
      <p:bold r:id="rId18"/>
    </p:embeddedFont>
    <p:embeddedFont>
      <p:font typeface="Playfair Display" pitchFamily="2" charset="77"/>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144" d="100"/>
          <a:sy n="144" d="100"/>
        </p:scale>
        <p:origin x="72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e11993c990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e11993c99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11993c990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11993c99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24bb2040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24bb2040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11993c990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e11993c99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11993c990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e11993c990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11993c990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e11993c990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11993c990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e11993c99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gzFbUZ8VjE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drive.google.com/file/d/13lWjR1zQ7uoDlc14Sk5fiUN8kl5t0gsC/view?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Array Vocabulary</a:t>
            </a:r>
            <a:endParaRPr/>
          </a:p>
        </p:txBody>
      </p:sp>
      <p:sp>
        <p:nvSpPr>
          <p:cNvPr id="59" name="Google Shape;59;p13"/>
          <p:cNvSpPr txBox="1">
            <a:spLocks noGrp="1"/>
          </p:cNvSpPr>
          <p:nvPr>
            <p:ph type="subTitle" idx="1"/>
          </p:nvPr>
        </p:nvSpPr>
        <p:spPr>
          <a:xfrm>
            <a:off x="344250" y="3550650"/>
            <a:ext cx="4910100" cy="577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Unit 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800"/>
              <a:t>Welcome</a:t>
            </a:r>
            <a:endParaRPr sz="4800"/>
          </a:p>
        </p:txBody>
      </p:sp>
      <p:sp>
        <p:nvSpPr>
          <p:cNvPr id="65" name="Google Shape;65;p14"/>
          <p:cNvSpPr txBox="1">
            <a:spLocks noGrp="1"/>
          </p:cNvSpPr>
          <p:nvPr>
            <p:ph type="body" idx="1"/>
          </p:nvPr>
        </p:nvSpPr>
        <p:spPr>
          <a:xfrm>
            <a:off x="311700" y="1572225"/>
            <a:ext cx="8520600" cy="3334800"/>
          </a:xfrm>
          <a:prstGeom prst="rect">
            <a:avLst/>
          </a:prstGeom>
        </p:spPr>
        <p:txBody>
          <a:bodyPr spcFirstLastPara="1" wrap="square" lIns="91425" tIns="91425" rIns="91425" bIns="91425" anchor="t" anchorCtr="0">
            <a:normAutofit/>
          </a:bodyPr>
          <a:lstStyle/>
          <a:p>
            <a:pPr marL="457200" lvl="0" indent="-558800" algn="l" rtl="0">
              <a:spcBef>
                <a:spcPts val="0"/>
              </a:spcBef>
              <a:spcAft>
                <a:spcPts val="0"/>
              </a:spcAft>
              <a:buSzPts val="5200"/>
              <a:buFont typeface="Amatic SC"/>
              <a:buChar char="●"/>
            </a:pPr>
            <a:r>
              <a:rPr lang="en" sz="5200">
                <a:latin typeface="Amatic SC"/>
                <a:ea typeface="Amatic SC"/>
                <a:cs typeface="Amatic SC"/>
                <a:sym typeface="Amatic SC"/>
              </a:rPr>
              <a:t>Please click the spacebar to continue your vocabulary review in the next slides. </a:t>
            </a:r>
            <a:endParaRPr sz="5200">
              <a:latin typeface="Amatic SC"/>
              <a:ea typeface="Amatic SC"/>
              <a:cs typeface="Amatic SC"/>
              <a:sym typeface="Amatic SC"/>
            </a:endParaRPr>
          </a:p>
          <a:p>
            <a:pPr marL="457200" lvl="0" indent="0" algn="l" rtl="0">
              <a:spcBef>
                <a:spcPts val="1200"/>
              </a:spcBef>
              <a:spcAft>
                <a:spcPts val="1200"/>
              </a:spcAft>
              <a:buNone/>
            </a:pPr>
            <a:endParaRPr sz="5200">
              <a:latin typeface="Amatic SC"/>
              <a:ea typeface="Amatic SC"/>
              <a:cs typeface="Amatic SC"/>
              <a:sym typeface="Amatic SC"/>
            </a:endParaRPr>
          </a:p>
        </p:txBody>
      </p:sp>
      <p:pic>
        <p:nvPicPr>
          <p:cNvPr id="66" name="Google Shape;66;p14"/>
          <p:cNvPicPr preferRelativeResize="0"/>
          <p:nvPr/>
        </p:nvPicPr>
        <p:blipFill>
          <a:blip r:embed="rId3">
            <a:alphaModFix/>
          </a:blip>
          <a:stretch>
            <a:fillRect/>
          </a:stretch>
        </p:blipFill>
        <p:spPr>
          <a:xfrm>
            <a:off x="3060875" y="3397425"/>
            <a:ext cx="2166450" cy="1633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highlight>
                  <a:srgbClr val="FF8AD5"/>
                </a:highlight>
              </a:rPr>
              <a:t>Let’s review!!!! </a:t>
            </a:r>
            <a:endParaRPr>
              <a:highlight>
                <a:srgbClr val="FF8AD5"/>
              </a:highlight>
            </a:endParaRPr>
          </a:p>
        </p:txBody>
      </p:sp>
      <p:sp>
        <p:nvSpPr>
          <p:cNvPr id="72" name="Google Shape;72;p1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500">
                <a:latin typeface="Times New Roman"/>
                <a:ea typeface="Times New Roman"/>
                <a:cs typeface="Times New Roman"/>
                <a:sym typeface="Times New Roman"/>
              </a:rPr>
              <a:t>Let’s begin by dancing our way into an Array review! Watch the following 3 minute video: </a:t>
            </a:r>
            <a:endParaRPr sz="2500">
              <a:latin typeface="Times New Roman"/>
              <a:ea typeface="Times New Roman"/>
              <a:cs typeface="Times New Roman"/>
              <a:sym typeface="Times New Roman"/>
            </a:endParaRPr>
          </a:p>
        </p:txBody>
      </p:sp>
      <p:pic>
        <p:nvPicPr>
          <p:cNvPr id="73" name="Google Shape;73;p15" descr="Video: Equal Groups (Repeated Addition Using Arrays)&#10;Grade Levels: 2nd Grade - 3rd Grade&#10;🍎  Check out our ever-growing library of math songs at https://www.numberock.com. 🍎&#10;&#10; »»-------------¤-------------««»»-------------¤-------------««&#10;&#10;&#10;&#10;For 2nd Grade, using repeated addition to find the number of objects in an array sets the foundation for multiplication. By representing groups of objects in rows and columns, students can visualize and conceptualize multiplication.&#10;&#10;&#10;In 3rd Grade, students learn to represent multiplication through arrays showing equal groups, while also spiraling back to review the use of repeated addition and it's relationship with multiplication.&#10;&#10;&#10;Q. I'd like to show my students this video but my school blocks YouTube videos.  Where else can I watch this video to work around this problem?&#10;A. You can watch this video here; ad-free and child-safe:&#10;https://numberock.com/lessons/repeated-addition-multiplication/&#10;&#10;Q. What grade levels do this video target?&#10;A. This video targets learning standards in 2nd and 3rd Grade.  This video also targets standards in the UK from KS2 (Year 3-4).&#10;&#10;Q. Where did you guys come from?&#10;A. Numberock is a project that I, Mr. Hehn, began as a 5th Grade math teacher of 7 years.  It came together after years of experimenting with my lessons trying to figure out the best way to help my students retain the math concepts they were learning.  &#10;&#10;Q. Does Numberock drive real results in the classroom?&#10;A. I knew I found the secret sauce when not only were my students retaining the concepts longer, they were singing the songs outside of the classroom during recess and at home with their parents during dinnertime.  The songs were so catchy, my students couldn't get the math songs out of their head!  &#10;&#10;During testing, I often found my students humming the melodies in order to jostle their memory of a rule or problem solving process.  As we've all experienced, there is something about the power of music that allows us to retain information easier and for longer periods of time.  Without getting into the finer details of multi-sensory learning and how it often helps the students who most need the help, the power of a catchy song is hard to deny.&#10;&#10;Q. I love your songs.  Where can I experience more of what NUMBEROCK has to offer?&#10;&#10;A. Make sure to check out our additional teaching resources over on our website at numberock.com.&#10;(see clickable link at the top of this YouTube description).  &#10;&#10;Once there, you can access our complete library of learning resources which can be accessed free for a full month (and you can cancel anytime).  At the end of the month you'll have the opportunity to lock in a price of  $4.95/month or $49.95/year for as long as the subscription remains active.&#10;&#10;Premium members gain immediate access to a wide variety of video-aligned activities like worksheets, printable posters/anchor charts, task cards, self-graded assessments with grade-book recording + individual student performance reports, printable games, and more.  &#10;&#10;We have additional teaching resources that are always expanding over at https://www.numberock.com.  For the low price of $4.95/month, premium members gain access to video-aligned activities like worksheets, printable posters/anchor charts, task cards, self-graded assessments, games, and more.  &#10;&#10;Coming Soon:&#10;&#10;1.  Number Notes | Were currently working on creating exercises where students will be able to take notes artistically on printable templates featuring characters from the videos.  &#10;&#10;Research has shown that this will help to integrate their artistic side side of the student's brain with the mathematical side of their brain which helps with long-term memory retention.  Our own research has shown us that teacher's who use start using these templates love them!  It seems to be a natural fit as we move beyond our unique auditory learning tools into visual learning tools, that when used in concert, cater to the different types of learners that you teach everyday.&#10;&#10;Hope to see you at https://numberock.com!&#10;&#10;&#10; Equal Groups: Repeated Addition Using Arrays Song is aligned with the following Common Core standards:&#10;&#10;&#10;2.OA.4&#10;Use addition to find the total number of objects arranged in rectangular arrays with up to 5 rows and up to 5 columns; write an equation to express the total as a sum of equal addends.&#10;&#10;&#10;&#10;3.OA.1&#10;Interpret products of whole numbers, e.g., interpret 5 × 7 as the total number of objects in 5 groups of 7 objects each. For example, describe a context in which a total number of objects can be expressed as 5 × 7." title="Equal Groups Multiplication Song | Repeated Addition Using Arrays">
            <a:hlinkClick r:id="rId3"/>
          </p:cNvPr>
          <p:cNvPicPr preferRelativeResize="0"/>
          <p:nvPr/>
        </p:nvPicPr>
        <p:blipFill>
          <a:blip r:embed="rId4">
            <a:alphaModFix/>
          </a:blip>
          <a:stretch>
            <a:fillRect/>
          </a:stretch>
        </p:blipFill>
        <p:spPr>
          <a:xfrm>
            <a:off x="2403450" y="2214700"/>
            <a:ext cx="4542650" cy="2546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11797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highlight>
                  <a:srgbClr val="F6B26B"/>
                </a:highlight>
              </a:rPr>
              <a:t>Vocabulary word: Array</a:t>
            </a:r>
            <a:endParaRPr>
              <a:highlight>
                <a:srgbClr val="F6B26B"/>
              </a:highlight>
            </a:endParaRPr>
          </a:p>
        </p:txBody>
      </p:sp>
      <p:sp>
        <p:nvSpPr>
          <p:cNvPr id="79" name="Google Shape;79;p16"/>
          <p:cNvSpPr txBox="1">
            <a:spLocks noGrp="1"/>
          </p:cNvSpPr>
          <p:nvPr>
            <p:ph type="body" idx="1"/>
          </p:nvPr>
        </p:nvSpPr>
        <p:spPr>
          <a:xfrm>
            <a:off x="603575" y="690675"/>
            <a:ext cx="8520600" cy="1027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An </a:t>
            </a:r>
            <a:r>
              <a:rPr lang="en" b="1"/>
              <a:t>Array </a:t>
            </a:r>
            <a:r>
              <a:rPr lang="en"/>
              <a:t>is an equal group of rows and columns. </a:t>
            </a:r>
            <a:endParaRPr/>
          </a:p>
          <a:p>
            <a:pPr marL="0" lvl="0" indent="0" algn="l" rtl="0">
              <a:spcBef>
                <a:spcPts val="1200"/>
              </a:spcBef>
              <a:spcAft>
                <a:spcPts val="1200"/>
              </a:spcAft>
              <a:buNone/>
            </a:pPr>
            <a:r>
              <a:rPr lang="en"/>
              <a:t>Examples:</a:t>
            </a:r>
            <a:endParaRPr/>
          </a:p>
        </p:txBody>
      </p:sp>
      <p:sp>
        <p:nvSpPr>
          <p:cNvPr id="80" name="Google Shape;80;p16"/>
          <p:cNvSpPr txBox="1"/>
          <p:nvPr/>
        </p:nvSpPr>
        <p:spPr>
          <a:xfrm>
            <a:off x="3552875" y="2913650"/>
            <a:ext cx="7337700" cy="85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pic>
        <p:nvPicPr>
          <p:cNvPr id="81" name="Google Shape;81;p16"/>
          <p:cNvPicPr preferRelativeResize="0"/>
          <p:nvPr/>
        </p:nvPicPr>
        <p:blipFill rotWithShape="1">
          <a:blip r:embed="rId3">
            <a:alphaModFix/>
          </a:blip>
          <a:srcRect l="83537"/>
          <a:stretch/>
        </p:blipFill>
        <p:spPr>
          <a:xfrm rot="5400000">
            <a:off x="4336788" y="-1888487"/>
            <a:ext cx="246025" cy="7712475"/>
          </a:xfrm>
          <a:prstGeom prst="rect">
            <a:avLst/>
          </a:prstGeom>
          <a:noFill/>
          <a:ln>
            <a:noFill/>
          </a:ln>
        </p:spPr>
      </p:pic>
      <p:pic>
        <p:nvPicPr>
          <p:cNvPr id="82" name="Google Shape;82;p16"/>
          <p:cNvPicPr preferRelativeResize="0"/>
          <p:nvPr/>
        </p:nvPicPr>
        <p:blipFill rotWithShape="1">
          <a:blip r:embed="rId3">
            <a:alphaModFix/>
          </a:blip>
          <a:srcRect l="83537"/>
          <a:stretch/>
        </p:blipFill>
        <p:spPr>
          <a:xfrm rot="5400000">
            <a:off x="4434400" y="1312625"/>
            <a:ext cx="246025" cy="7415725"/>
          </a:xfrm>
          <a:prstGeom prst="rect">
            <a:avLst/>
          </a:prstGeom>
          <a:noFill/>
          <a:ln>
            <a:noFill/>
          </a:ln>
        </p:spPr>
      </p:pic>
      <p:pic>
        <p:nvPicPr>
          <p:cNvPr id="83" name="Google Shape;83;p16"/>
          <p:cNvPicPr preferRelativeResize="0"/>
          <p:nvPr/>
        </p:nvPicPr>
        <p:blipFill rotWithShape="1">
          <a:blip r:embed="rId3">
            <a:alphaModFix/>
          </a:blip>
          <a:srcRect l="83537"/>
          <a:stretch/>
        </p:blipFill>
        <p:spPr>
          <a:xfrm rot="-17">
            <a:off x="603575" y="2090775"/>
            <a:ext cx="246000" cy="3052724"/>
          </a:xfrm>
          <a:prstGeom prst="rect">
            <a:avLst/>
          </a:prstGeom>
          <a:noFill/>
          <a:ln>
            <a:noFill/>
          </a:ln>
        </p:spPr>
      </p:pic>
      <p:pic>
        <p:nvPicPr>
          <p:cNvPr id="84" name="Google Shape;84;p16"/>
          <p:cNvPicPr preferRelativeResize="0"/>
          <p:nvPr/>
        </p:nvPicPr>
        <p:blipFill rotWithShape="1">
          <a:blip r:embed="rId3">
            <a:alphaModFix/>
          </a:blip>
          <a:srcRect l="83537"/>
          <a:stretch/>
        </p:blipFill>
        <p:spPr>
          <a:xfrm rot="-17">
            <a:off x="8070050" y="2023175"/>
            <a:ext cx="246000" cy="3052724"/>
          </a:xfrm>
          <a:prstGeom prst="rect">
            <a:avLst/>
          </a:prstGeom>
          <a:noFill/>
          <a:ln>
            <a:noFill/>
          </a:ln>
        </p:spPr>
      </p:pic>
      <p:pic>
        <p:nvPicPr>
          <p:cNvPr id="85" name="Google Shape;85;p16"/>
          <p:cNvPicPr preferRelativeResize="0"/>
          <p:nvPr/>
        </p:nvPicPr>
        <p:blipFill rotWithShape="1">
          <a:blip r:embed="rId4">
            <a:alphaModFix/>
          </a:blip>
          <a:srcRect b="12342"/>
          <a:stretch/>
        </p:blipFill>
        <p:spPr>
          <a:xfrm>
            <a:off x="1090850" y="2697712"/>
            <a:ext cx="3233700" cy="1592838"/>
          </a:xfrm>
          <a:prstGeom prst="rect">
            <a:avLst/>
          </a:prstGeom>
          <a:noFill/>
          <a:ln>
            <a:noFill/>
          </a:ln>
        </p:spPr>
      </p:pic>
      <p:pic>
        <p:nvPicPr>
          <p:cNvPr id="86" name="Google Shape;86;p16"/>
          <p:cNvPicPr preferRelativeResize="0"/>
          <p:nvPr/>
        </p:nvPicPr>
        <p:blipFill>
          <a:blip r:embed="rId5">
            <a:alphaModFix/>
          </a:blip>
          <a:stretch>
            <a:fillRect/>
          </a:stretch>
        </p:blipFill>
        <p:spPr>
          <a:xfrm>
            <a:off x="4783876" y="2324024"/>
            <a:ext cx="2389516" cy="23402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688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highlight>
                  <a:srgbClr val="F6B26B"/>
                </a:highlight>
              </a:rPr>
              <a:t>Vocabulary word: Row</a:t>
            </a:r>
            <a:endParaRPr>
              <a:highlight>
                <a:srgbClr val="F6B26B"/>
              </a:highlight>
            </a:endParaRPr>
          </a:p>
        </p:txBody>
      </p:sp>
      <p:sp>
        <p:nvSpPr>
          <p:cNvPr id="92" name="Google Shape;92;p17"/>
          <p:cNvSpPr txBox="1">
            <a:spLocks noGrp="1"/>
          </p:cNvSpPr>
          <p:nvPr>
            <p:ph type="body" idx="1"/>
          </p:nvPr>
        </p:nvSpPr>
        <p:spPr>
          <a:xfrm>
            <a:off x="297125" y="634925"/>
            <a:ext cx="8520600" cy="16731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A </a:t>
            </a:r>
            <a:r>
              <a:rPr lang="en" b="1"/>
              <a:t>Row</a:t>
            </a:r>
            <a:r>
              <a:rPr lang="en"/>
              <a:t> is a horizontal line that goes side to side. Always remember the directions your arms move when you row a boat!</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Examples:</a:t>
            </a:r>
            <a:endParaRPr/>
          </a:p>
        </p:txBody>
      </p:sp>
      <p:pic>
        <p:nvPicPr>
          <p:cNvPr id="93" name="Google Shape;93;p17"/>
          <p:cNvPicPr preferRelativeResize="0"/>
          <p:nvPr/>
        </p:nvPicPr>
        <p:blipFill rotWithShape="1">
          <a:blip r:embed="rId3">
            <a:alphaModFix/>
          </a:blip>
          <a:srcRect l="83537"/>
          <a:stretch/>
        </p:blipFill>
        <p:spPr>
          <a:xfrm rot="5400000">
            <a:off x="4336788" y="-1519362"/>
            <a:ext cx="246025" cy="7712475"/>
          </a:xfrm>
          <a:prstGeom prst="rect">
            <a:avLst/>
          </a:prstGeom>
          <a:noFill/>
          <a:ln>
            <a:noFill/>
          </a:ln>
        </p:spPr>
      </p:pic>
      <p:pic>
        <p:nvPicPr>
          <p:cNvPr id="94" name="Google Shape;94;p17"/>
          <p:cNvPicPr preferRelativeResize="0"/>
          <p:nvPr/>
        </p:nvPicPr>
        <p:blipFill rotWithShape="1">
          <a:blip r:embed="rId3">
            <a:alphaModFix/>
          </a:blip>
          <a:srcRect l="83537"/>
          <a:stretch/>
        </p:blipFill>
        <p:spPr>
          <a:xfrm rot="5400000">
            <a:off x="4434400" y="1312625"/>
            <a:ext cx="246025" cy="7415725"/>
          </a:xfrm>
          <a:prstGeom prst="rect">
            <a:avLst/>
          </a:prstGeom>
          <a:noFill/>
          <a:ln>
            <a:noFill/>
          </a:ln>
        </p:spPr>
      </p:pic>
      <p:pic>
        <p:nvPicPr>
          <p:cNvPr id="95" name="Google Shape;95;p17"/>
          <p:cNvPicPr preferRelativeResize="0"/>
          <p:nvPr/>
        </p:nvPicPr>
        <p:blipFill rotWithShape="1">
          <a:blip r:embed="rId3">
            <a:alphaModFix/>
          </a:blip>
          <a:srcRect l="83537"/>
          <a:stretch/>
        </p:blipFill>
        <p:spPr>
          <a:xfrm rot="-17">
            <a:off x="603575" y="2459900"/>
            <a:ext cx="246000" cy="2683599"/>
          </a:xfrm>
          <a:prstGeom prst="rect">
            <a:avLst/>
          </a:prstGeom>
          <a:noFill/>
          <a:ln>
            <a:noFill/>
          </a:ln>
        </p:spPr>
      </p:pic>
      <p:pic>
        <p:nvPicPr>
          <p:cNvPr id="96" name="Google Shape;96;p17"/>
          <p:cNvPicPr preferRelativeResize="0"/>
          <p:nvPr/>
        </p:nvPicPr>
        <p:blipFill rotWithShape="1">
          <a:blip r:embed="rId3">
            <a:alphaModFix/>
          </a:blip>
          <a:srcRect l="83537"/>
          <a:stretch/>
        </p:blipFill>
        <p:spPr>
          <a:xfrm rot="-17">
            <a:off x="8070050" y="2392300"/>
            <a:ext cx="246000" cy="2683599"/>
          </a:xfrm>
          <a:prstGeom prst="rect">
            <a:avLst/>
          </a:prstGeom>
          <a:noFill/>
          <a:ln>
            <a:noFill/>
          </a:ln>
        </p:spPr>
      </p:pic>
      <p:pic>
        <p:nvPicPr>
          <p:cNvPr id="97" name="Google Shape;97;p17"/>
          <p:cNvPicPr preferRelativeResize="0"/>
          <p:nvPr/>
        </p:nvPicPr>
        <p:blipFill rotWithShape="1">
          <a:blip r:embed="rId4">
            <a:alphaModFix/>
          </a:blip>
          <a:srcRect t="20173" r="5598" b="19061"/>
          <a:stretch/>
        </p:blipFill>
        <p:spPr>
          <a:xfrm>
            <a:off x="5985075" y="1037975"/>
            <a:ext cx="1414050" cy="572700"/>
          </a:xfrm>
          <a:prstGeom prst="rect">
            <a:avLst/>
          </a:prstGeom>
          <a:noFill/>
          <a:ln>
            <a:noFill/>
          </a:ln>
        </p:spPr>
      </p:pic>
      <p:pic>
        <p:nvPicPr>
          <p:cNvPr id="98" name="Google Shape;98;p17"/>
          <p:cNvPicPr preferRelativeResize="0"/>
          <p:nvPr/>
        </p:nvPicPr>
        <p:blipFill>
          <a:blip r:embed="rId5">
            <a:alphaModFix/>
          </a:blip>
          <a:stretch>
            <a:fillRect/>
          </a:stretch>
        </p:blipFill>
        <p:spPr>
          <a:xfrm>
            <a:off x="2831475" y="2392300"/>
            <a:ext cx="3101526" cy="25484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11700" y="-688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highlight>
                  <a:srgbClr val="F6B26B"/>
                </a:highlight>
              </a:rPr>
              <a:t>Vocabulary word: Column</a:t>
            </a:r>
            <a:endParaRPr>
              <a:highlight>
                <a:srgbClr val="F6B26B"/>
              </a:highlight>
            </a:endParaRPr>
          </a:p>
        </p:txBody>
      </p:sp>
      <p:sp>
        <p:nvSpPr>
          <p:cNvPr id="104" name="Google Shape;104;p18"/>
          <p:cNvSpPr txBox="1">
            <a:spLocks noGrp="1"/>
          </p:cNvSpPr>
          <p:nvPr>
            <p:ph type="body" idx="1"/>
          </p:nvPr>
        </p:nvSpPr>
        <p:spPr>
          <a:xfrm>
            <a:off x="297125" y="634925"/>
            <a:ext cx="8520600" cy="1673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 </a:t>
            </a:r>
            <a:r>
              <a:rPr lang="en" b="1"/>
              <a:t>Column </a:t>
            </a:r>
            <a:r>
              <a:rPr lang="en"/>
              <a:t>is a vertical line that travels up and down. </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Examples:</a:t>
            </a:r>
            <a:endParaRPr/>
          </a:p>
        </p:txBody>
      </p:sp>
      <p:sp>
        <p:nvSpPr>
          <p:cNvPr id="105" name="Google Shape;105;p18"/>
          <p:cNvSpPr txBox="1"/>
          <p:nvPr/>
        </p:nvSpPr>
        <p:spPr>
          <a:xfrm>
            <a:off x="3552875" y="2913650"/>
            <a:ext cx="7337700" cy="85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pic>
        <p:nvPicPr>
          <p:cNvPr id="106" name="Google Shape;106;p18"/>
          <p:cNvPicPr preferRelativeResize="0"/>
          <p:nvPr/>
        </p:nvPicPr>
        <p:blipFill rotWithShape="1">
          <a:blip r:embed="rId3">
            <a:alphaModFix/>
          </a:blip>
          <a:srcRect l="83537"/>
          <a:stretch/>
        </p:blipFill>
        <p:spPr>
          <a:xfrm rot="5400000">
            <a:off x="4336788" y="-1519362"/>
            <a:ext cx="246025" cy="7712475"/>
          </a:xfrm>
          <a:prstGeom prst="rect">
            <a:avLst/>
          </a:prstGeom>
          <a:noFill/>
          <a:ln>
            <a:noFill/>
          </a:ln>
        </p:spPr>
      </p:pic>
      <p:pic>
        <p:nvPicPr>
          <p:cNvPr id="107" name="Google Shape;107;p18"/>
          <p:cNvPicPr preferRelativeResize="0"/>
          <p:nvPr/>
        </p:nvPicPr>
        <p:blipFill rotWithShape="1">
          <a:blip r:embed="rId3">
            <a:alphaModFix/>
          </a:blip>
          <a:srcRect l="83537"/>
          <a:stretch/>
        </p:blipFill>
        <p:spPr>
          <a:xfrm rot="5400000">
            <a:off x="4434400" y="1312625"/>
            <a:ext cx="246025" cy="7415725"/>
          </a:xfrm>
          <a:prstGeom prst="rect">
            <a:avLst/>
          </a:prstGeom>
          <a:noFill/>
          <a:ln>
            <a:noFill/>
          </a:ln>
        </p:spPr>
      </p:pic>
      <p:pic>
        <p:nvPicPr>
          <p:cNvPr id="108" name="Google Shape;108;p18"/>
          <p:cNvPicPr preferRelativeResize="0"/>
          <p:nvPr/>
        </p:nvPicPr>
        <p:blipFill rotWithShape="1">
          <a:blip r:embed="rId3">
            <a:alphaModFix/>
          </a:blip>
          <a:srcRect l="83537"/>
          <a:stretch/>
        </p:blipFill>
        <p:spPr>
          <a:xfrm rot="-17">
            <a:off x="603575" y="2459900"/>
            <a:ext cx="246000" cy="2683599"/>
          </a:xfrm>
          <a:prstGeom prst="rect">
            <a:avLst/>
          </a:prstGeom>
          <a:noFill/>
          <a:ln>
            <a:noFill/>
          </a:ln>
        </p:spPr>
      </p:pic>
      <p:pic>
        <p:nvPicPr>
          <p:cNvPr id="109" name="Google Shape;109;p18"/>
          <p:cNvPicPr preferRelativeResize="0"/>
          <p:nvPr/>
        </p:nvPicPr>
        <p:blipFill rotWithShape="1">
          <a:blip r:embed="rId3">
            <a:alphaModFix/>
          </a:blip>
          <a:srcRect l="83537"/>
          <a:stretch/>
        </p:blipFill>
        <p:spPr>
          <a:xfrm rot="-17">
            <a:off x="8070050" y="2392300"/>
            <a:ext cx="246000" cy="2683599"/>
          </a:xfrm>
          <a:prstGeom prst="rect">
            <a:avLst/>
          </a:prstGeom>
          <a:noFill/>
          <a:ln>
            <a:noFill/>
          </a:ln>
        </p:spPr>
      </p:pic>
      <p:pic>
        <p:nvPicPr>
          <p:cNvPr id="110" name="Google Shape;110;p18"/>
          <p:cNvPicPr preferRelativeResize="0"/>
          <p:nvPr/>
        </p:nvPicPr>
        <p:blipFill>
          <a:blip r:embed="rId4">
            <a:alphaModFix/>
          </a:blip>
          <a:stretch>
            <a:fillRect/>
          </a:stretch>
        </p:blipFill>
        <p:spPr>
          <a:xfrm>
            <a:off x="3067537" y="2492763"/>
            <a:ext cx="3008925" cy="2371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311700" y="-688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highlight>
                  <a:srgbClr val="F6B26B"/>
                </a:highlight>
              </a:rPr>
              <a:t>Vocabulary word: Repeated Addition Equation </a:t>
            </a:r>
            <a:endParaRPr>
              <a:highlight>
                <a:srgbClr val="F6B26B"/>
              </a:highlight>
            </a:endParaRPr>
          </a:p>
        </p:txBody>
      </p:sp>
      <p:sp>
        <p:nvSpPr>
          <p:cNvPr id="116" name="Google Shape;116;p19"/>
          <p:cNvSpPr txBox="1">
            <a:spLocks noGrp="1"/>
          </p:cNvSpPr>
          <p:nvPr>
            <p:ph type="body" idx="1"/>
          </p:nvPr>
        </p:nvSpPr>
        <p:spPr>
          <a:xfrm>
            <a:off x="297125" y="634925"/>
            <a:ext cx="8520600" cy="16731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A </a:t>
            </a:r>
            <a:r>
              <a:rPr lang="en" b="1"/>
              <a:t>Repeated Addition Equation </a:t>
            </a:r>
            <a:r>
              <a:rPr lang="en"/>
              <a:t>is made out of either the number of rows or columns and adding up how much is inside each row or column. </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Examples:</a:t>
            </a:r>
            <a:endParaRPr/>
          </a:p>
        </p:txBody>
      </p:sp>
      <p:sp>
        <p:nvSpPr>
          <p:cNvPr id="117" name="Google Shape;117;p19"/>
          <p:cNvSpPr txBox="1"/>
          <p:nvPr/>
        </p:nvSpPr>
        <p:spPr>
          <a:xfrm>
            <a:off x="3552875" y="2913650"/>
            <a:ext cx="7337700" cy="85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pic>
        <p:nvPicPr>
          <p:cNvPr id="118" name="Google Shape;118;p19"/>
          <p:cNvPicPr preferRelativeResize="0"/>
          <p:nvPr/>
        </p:nvPicPr>
        <p:blipFill rotWithShape="1">
          <a:blip r:embed="rId3">
            <a:alphaModFix/>
          </a:blip>
          <a:srcRect l="83537"/>
          <a:stretch/>
        </p:blipFill>
        <p:spPr>
          <a:xfrm rot="5400000">
            <a:off x="4336788" y="-1519362"/>
            <a:ext cx="246025" cy="7712475"/>
          </a:xfrm>
          <a:prstGeom prst="rect">
            <a:avLst/>
          </a:prstGeom>
          <a:noFill/>
          <a:ln>
            <a:noFill/>
          </a:ln>
        </p:spPr>
      </p:pic>
      <p:pic>
        <p:nvPicPr>
          <p:cNvPr id="119" name="Google Shape;119;p19"/>
          <p:cNvPicPr preferRelativeResize="0"/>
          <p:nvPr/>
        </p:nvPicPr>
        <p:blipFill rotWithShape="1">
          <a:blip r:embed="rId3">
            <a:alphaModFix/>
          </a:blip>
          <a:srcRect l="83537"/>
          <a:stretch/>
        </p:blipFill>
        <p:spPr>
          <a:xfrm rot="5400000">
            <a:off x="4434400" y="1312625"/>
            <a:ext cx="246025" cy="7415725"/>
          </a:xfrm>
          <a:prstGeom prst="rect">
            <a:avLst/>
          </a:prstGeom>
          <a:noFill/>
          <a:ln>
            <a:noFill/>
          </a:ln>
        </p:spPr>
      </p:pic>
      <p:pic>
        <p:nvPicPr>
          <p:cNvPr id="120" name="Google Shape;120;p19"/>
          <p:cNvPicPr preferRelativeResize="0"/>
          <p:nvPr/>
        </p:nvPicPr>
        <p:blipFill rotWithShape="1">
          <a:blip r:embed="rId3">
            <a:alphaModFix/>
          </a:blip>
          <a:srcRect l="83537"/>
          <a:stretch/>
        </p:blipFill>
        <p:spPr>
          <a:xfrm rot="-17">
            <a:off x="603575" y="2459900"/>
            <a:ext cx="246000" cy="2683599"/>
          </a:xfrm>
          <a:prstGeom prst="rect">
            <a:avLst/>
          </a:prstGeom>
          <a:noFill/>
          <a:ln>
            <a:noFill/>
          </a:ln>
        </p:spPr>
      </p:pic>
      <p:pic>
        <p:nvPicPr>
          <p:cNvPr id="121" name="Google Shape;121;p19"/>
          <p:cNvPicPr preferRelativeResize="0"/>
          <p:nvPr/>
        </p:nvPicPr>
        <p:blipFill rotWithShape="1">
          <a:blip r:embed="rId3">
            <a:alphaModFix/>
          </a:blip>
          <a:srcRect l="83537"/>
          <a:stretch/>
        </p:blipFill>
        <p:spPr>
          <a:xfrm rot="-17">
            <a:off x="8070050" y="2392300"/>
            <a:ext cx="246000" cy="2683599"/>
          </a:xfrm>
          <a:prstGeom prst="rect">
            <a:avLst/>
          </a:prstGeom>
          <a:noFill/>
          <a:ln>
            <a:noFill/>
          </a:ln>
        </p:spPr>
      </p:pic>
      <p:pic>
        <p:nvPicPr>
          <p:cNvPr id="122" name="Google Shape;122;p19"/>
          <p:cNvPicPr preferRelativeResize="0"/>
          <p:nvPr/>
        </p:nvPicPr>
        <p:blipFill>
          <a:blip r:embed="rId4">
            <a:alphaModFix/>
          </a:blip>
          <a:stretch>
            <a:fillRect/>
          </a:stretch>
        </p:blipFill>
        <p:spPr>
          <a:xfrm>
            <a:off x="2874400" y="2665775"/>
            <a:ext cx="3170825" cy="2025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0"/>
          <p:cNvPicPr preferRelativeResize="0"/>
          <p:nvPr/>
        </p:nvPicPr>
        <p:blipFill rotWithShape="1">
          <a:blip r:embed="rId3">
            <a:alphaModFix/>
          </a:blip>
          <a:srcRect b="29007"/>
          <a:stretch/>
        </p:blipFill>
        <p:spPr>
          <a:xfrm>
            <a:off x="0" y="0"/>
            <a:ext cx="9144000" cy="1655175"/>
          </a:xfrm>
          <a:prstGeom prst="rect">
            <a:avLst/>
          </a:prstGeom>
          <a:noFill/>
          <a:ln>
            <a:noFill/>
          </a:ln>
        </p:spPr>
      </p:pic>
      <p:sp>
        <p:nvSpPr>
          <p:cNvPr id="128" name="Google Shape;128;p20"/>
          <p:cNvSpPr txBox="1">
            <a:spLocks noGrp="1"/>
          </p:cNvSpPr>
          <p:nvPr>
            <p:ph type="title"/>
          </p:nvPr>
        </p:nvSpPr>
        <p:spPr>
          <a:xfrm>
            <a:off x="311700" y="89075"/>
            <a:ext cx="85206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800">
                <a:highlight>
                  <a:srgbClr val="00FFFF"/>
                </a:highlight>
              </a:rPr>
              <a:t>Final Step!!!!!</a:t>
            </a:r>
            <a:endParaRPr sz="4600">
              <a:highlight>
                <a:srgbClr val="00FFFF"/>
              </a:highlight>
            </a:endParaRPr>
          </a:p>
        </p:txBody>
      </p:sp>
      <p:sp>
        <p:nvSpPr>
          <p:cNvPr id="129" name="Google Shape;129;p20"/>
          <p:cNvSpPr txBox="1">
            <a:spLocks noGrp="1"/>
          </p:cNvSpPr>
          <p:nvPr>
            <p:ph type="body" idx="1"/>
          </p:nvPr>
        </p:nvSpPr>
        <p:spPr>
          <a:xfrm>
            <a:off x="489675" y="157732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700" b="1">
                <a:latin typeface="Amatic SC"/>
                <a:ea typeface="Amatic SC"/>
                <a:cs typeface="Amatic SC"/>
                <a:sym typeface="Amatic SC"/>
              </a:rPr>
              <a:t>Great work!</a:t>
            </a:r>
            <a:r>
              <a:rPr lang="en"/>
              <a:t> Now you must complete your </a:t>
            </a:r>
            <a:r>
              <a:rPr lang="en" b="1" u="sng"/>
              <a:t>Eureka math homework </a:t>
            </a:r>
            <a:r>
              <a:rPr lang="en"/>
              <a:t>by clicking the button bellow! You can use your ipad to utilize the pen tool OR you can take pictures of your work and save them to your ipad.</a:t>
            </a:r>
            <a:endParaRPr/>
          </a:p>
        </p:txBody>
      </p:sp>
      <p:pic>
        <p:nvPicPr>
          <p:cNvPr id="130" name="Google Shape;130;p20">
            <a:hlinkClick r:id="rId4"/>
          </p:cNvPr>
          <p:cNvPicPr preferRelativeResize="0"/>
          <p:nvPr/>
        </p:nvPicPr>
        <p:blipFill>
          <a:blip r:embed="rId5">
            <a:alphaModFix/>
          </a:blip>
          <a:stretch>
            <a:fillRect/>
          </a:stretch>
        </p:blipFill>
        <p:spPr>
          <a:xfrm>
            <a:off x="2758500" y="3185750"/>
            <a:ext cx="2915100" cy="1655175"/>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FA79C4"/>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Words>
  <Application>Microsoft Macintosh PowerPoint</Application>
  <PresentationFormat>On-screen Show (16:9)</PresentationFormat>
  <Paragraphs>23</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Amatic SC</vt:lpstr>
      <vt:lpstr>Times New Roman</vt:lpstr>
      <vt:lpstr>Montserrat</vt:lpstr>
      <vt:lpstr>Oswald</vt:lpstr>
      <vt:lpstr>Playfair Display</vt:lpstr>
      <vt:lpstr>Arial</vt:lpstr>
      <vt:lpstr>Pop</vt:lpstr>
      <vt:lpstr>Array Vocabulary</vt:lpstr>
      <vt:lpstr>Welcome</vt:lpstr>
      <vt:lpstr>Let’s review!!!! </vt:lpstr>
      <vt:lpstr>Vocabulary word: Array</vt:lpstr>
      <vt:lpstr>Vocabulary word: Row</vt:lpstr>
      <vt:lpstr>Vocabulary word: Column</vt:lpstr>
      <vt:lpstr>Vocabulary word: Repeated Addition Equation </vt:lpstr>
      <vt:lpstr>Final Step!!!!!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Array Vocabulary</dc:title>
  <cp:lastModifiedBy>William Washington</cp:lastModifiedBy>
  <cp:revision>1</cp:revision>
  <dcterms:modified xsi:type="dcterms:W3CDTF">2021-06-27T01:34:03Z</dcterms:modified>
</cp:coreProperties>
</file>